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E1E"/>
    <a:srgbClr val="CF1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84" autoAdjust="0"/>
    <p:restoredTop sz="96327"/>
  </p:normalViewPr>
  <p:slideViewPr>
    <p:cSldViewPr snapToGrid="0" snapToObjects="1">
      <p:cViewPr varScale="1">
        <p:scale>
          <a:sx n="191" d="100"/>
          <a:sy n="191" d="100"/>
        </p:scale>
        <p:origin x="208" y="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391"/>
            <a:ext cx="8229600" cy="80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2563"/>
            <a:ext cx="8229600" cy="3195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BE3F7B-F7BB-41C0-BF95-B6489DA43CA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2C62CC9-C71E-A54F-BB7D-D2467D82777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" y="4278401"/>
            <a:ext cx="12954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f.proge.at/pif/gmtnservlet/loginmask" TargetMode="External"/><Relationship Id="rId2" Type="http://schemas.openxmlformats.org/officeDocument/2006/relationships/hyperlink" Target="http://www.proge.a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80742C7-8504-4E39-9A6D-A80519EAC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9CEC885-E4EA-4197-915C-821113B67B6E}"/>
              </a:ext>
            </a:extLst>
          </p:cNvPr>
          <p:cNvSpPr txBox="1"/>
          <p:nvPr/>
        </p:nvSpPr>
        <p:spPr>
          <a:xfrm>
            <a:off x="2214880" y="1990715"/>
            <a:ext cx="6294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4000" dirty="0">
                <a:solidFill>
                  <a:schemeClr val="bg1"/>
                </a:solidFill>
                <a:latin typeface="+mj-lt"/>
              </a:rPr>
              <a:t>PRO-GE Informationssystem für </a:t>
            </a:r>
            <a:r>
              <a:rPr lang="de-DE" sz="4000" dirty="0" err="1">
                <a:solidFill>
                  <a:schemeClr val="bg1"/>
                </a:solidFill>
                <a:latin typeface="+mj-lt"/>
              </a:rPr>
              <a:t>FunktionärInnen</a:t>
            </a:r>
            <a:endParaRPr lang="de-DE" sz="4000" dirty="0">
              <a:solidFill>
                <a:schemeClr val="bg1"/>
              </a:solidFill>
              <a:latin typeface="+mj-lt"/>
            </a:endParaRPr>
          </a:p>
          <a:p>
            <a:pPr algn="r"/>
            <a:endParaRPr lang="de-DE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9B43F7-6EC2-0144-8381-1F95FBC5D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9" y="1990715"/>
            <a:ext cx="1993151" cy="70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4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r>
              <a:rPr lang="de-AT" sz="1400" b="1" dirty="0">
                <a:solidFill>
                  <a:srgbClr val="FF0000"/>
                </a:solidFill>
              </a:rPr>
              <a:t>Übersicht der wichtigsten Mitgliedsdaten</a:t>
            </a:r>
            <a:endParaRPr lang="de-DE" altLang="de-DE" sz="1400" b="1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EE56A67-F472-FF4F-89F5-C541AECE1658}"/>
              </a:ext>
            </a:extLst>
          </p:cNvPr>
          <p:cNvSpPr txBox="1">
            <a:spLocks/>
          </p:cNvSpPr>
          <p:nvPr/>
        </p:nvSpPr>
        <p:spPr>
          <a:xfrm>
            <a:off x="296142" y="1069773"/>
            <a:ext cx="2909015" cy="3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AT" sz="1600" dirty="0"/>
              <a:t>Mitgliedsbeiträge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EC86B3-55ED-D042-B45B-962167617D7A}"/>
              </a:ext>
            </a:extLst>
          </p:cNvPr>
          <p:cNvSpPr txBox="1">
            <a:spLocks/>
          </p:cNvSpPr>
          <p:nvPr/>
        </p:nvSpPr>
        <p:spPr>
          <a:xfrm>
            <a:off x="172882" y="1930217"/>
            <a:ext cx="3010417" cy="3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AT" sz="1600" dirty="0"/>
              <a:t>Sonderzeiten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547B98C-CF8F-D941-B9CD-1C0CC29422F1}"/>
              </a:ext>
            </a:extLst>
          </p:cNvPr>
          <p:cNvSpPr txBox="1">
            <a:spLocks/>
          </p:cNvSpPr>
          <p:nvPr/>
        </p:nvSpPr>
        <p:spPr>
          <a:xfrm>
            <a:off x="0" y="2759584"/>
            <a:ext cx="3183299" cy="3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AT" sz="1600" dirty="0"/>
              <a:t>Funktionen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70FC0E7F-022A-7844-B071-87177DF2C933}"/>
              </a:ext>
            </a:extLst>
          </p:cNvPr>
          <p:cNvSpPr txBox="1">
            <a:spLocks/>
          </p:cNvSpPr>
          <p:nvPr/>
        </p:nvSpPr>
        <p:spPr>
          <a:xfrm>
            <a:off x="482139" y="3444321"/>
            <a:ext cx="2701160" cy="3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AT" sz="1600" dirty="0"/>
              <a:t>Ehrungen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D4923E3-8E0B-234F-AAF5-524B3DF9E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76" y="790261"/>
            <a:ext cx="4790266" cy="9295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BB03341-5468-024E-BF8B-B4A2743E9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259" y="2589608"/>
            <a:ext cx="4057858" cy="75817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C9EB6B0-C1A2-1641-A4BE-3601A8F45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283" y="3382630"/>
            <a:ext cx="4077833" cy="49395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928263D-F7F3-904F-AC6B-24B7F75CB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917" y="3955802"/>
            <a:ext cx="4044541" cy="51894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34CB88DA-C865-2047-9796-4FB3B50F2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575" y="1763191"/>
            <a:ext cx="4037882" cy="764381"/>
          </a:xfrm>
          <a:prstGeom prst="rect">
            <a:avLst/>
          </a:prstGeom>
        </p:spPr>
      </p:pic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32611DB4-0F83-D648-B5F4-D890E2B84815}"/>
              </a:ext>
            </a:extLst>
          </p:cNvPr>
          <p:cNvSpPr txBox="1">
            <a:spLocks/>
          </p:cNvSpPr>
          <p:nvPr/>
        </p:nvSpPr>
        <p:spPr>
          <a:xfrm>
            <a:off x="482139" y="4014397"/>
            <a:ext cx="2701160" cy="3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AT" sz="1600" dirty="0"/>
              <a:t>Unterstützungen</a:t>
            </a:r>
          </a:p>
        </p:txBody>
      </p:sp>
    </p:spTree>
    <p:extLst>
      <p:ext uri="{BB962C8B-B14F-4D97-AF65-F5344CB8AC3E}">
        <p14:creationId xmlns:p14="http://schemas.microsoft.com/office/powerpoint/2010/main" val="364637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r>
              <a:rPr lang="de-AT" sz="1400" b="1" dirty="0">
                <a:solidFill>
                  <a:srgbClr val="FF0000"/>
                </a:solidFill>
              </a:rPr>
              <a:t>Druckvorlagen</a:t>
            </a:r>
            <a:endParaRPr lang="de-DE" altLang="de-DE" sz="1400" b="1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B681E9A3-A471-CE48-A52E-246814445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38" y="2400161"/>
            <a:ext cx="3327789" cy="274333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A323B44-5FB0-1448-A326-EF4CA1478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605" y="629920"/>
            <a:ext cx="5848790" cy="1492730"/>
          </a:xfrm>
          <a:prstGeom prst="rect">
            <a:avLst/>
          </a:prstGeom>
        </p:spPr>
      </p:pic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AC6A4DA4-F113-C849-B8E8-1A0416C43B02}"/>
              </a:ext>
            </a:extLst>
          </p:cNvPr>
          <p:cNvSpPr txBox="1">
            <a:spLocks/>
          </p:cNvSpPr>
          <p:nvPr/>
        </p:nvSpPr>
        <p:spPr>
          <a:xfrm>
            <a:off x="5257803" y="2787875"/>
            <a:ext cx="2839180" cy="1271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600" dirty="0"/>
              <a:t>Aufruf einer Word-Vorlage mit ausgefüllten Daten – Beispiel Abbuchungsauftrag</a:t>
            </a:r>
          </a:p>
        </p:txBody>
      </p:sp>
    </p:spTree>
    <p:extLst>
      <p:ext uri="{BB962C8B-B14F-4D97-AF65-F5344CB8AC3E}">
        <p14:creationId xmlns:p14="http://schemas.microsoft.com/office/powerpoint/2010/main" val="143999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r>
              <a:rPr lang="de-AT" sz="1400" b="1" dirty="0">
                <a:solidFill>
                  <a:srgbClr val="FF0000"/>
                </a:solidFill>
              </a:rPr>
              <a:t>Kommunikation</a:t>
            </a:r>
            <a:endParaRPr lang="de-DE" altLang="de-DE" sz="14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B7B9D56-8C4B-5140-8E8F-553932D70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957" y="2031919"/>
            <a:ext cx="3108086" cy="26299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A2B8DA0-89F5-5A40-A52A-8CFF55A0A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658725"/>
            <a:ext cx="4286250" cy="850106"/>
          </a:xfrm>
          <a:prstGeom prst="rect">
            <a:avLst/>
          </a:prstGeom>
        </p:spPr>
      </p:pic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AC6A4DA4-F113-C849-B8E8-1A0416C43B02}"/>
              </a:ext>
            </a:extLst>
          </p:cNvPr>
          <p:cNvSpPr txBox="1">
            <a:spLocks/>
          </p:cNvSpPr>
          <p:nvPr/>
        </p:nvSpPr>
        <p:spPr>
          <a:xfrm>
            <a:off x="1741735" y="1581015"/>
            <a:ext cx="5660530" cy="450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1600" dirty="0"/>
              <a:t> Automatischer E-Mail-Versand der Änderungsmeldung</a:t>
            </a:r>
          </a:p>
        </p:txBody>
      </p:sp>
    </p:spTree>
    <p:extLst>
      <p:ext uri="{BB962C8B-B14F-4D97-AF65-F5344CB8AC3E}">
        <p14:creationId xmlns:p14="http://schemas.microsoft.com/office/powerpoint/2010/main" val="390135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r>
              <a:rPr lang="de-AT" sz="1400" b="1" dirty="0">
                <a:solidFill>
                  <a:srgbClr val="FF0000"/>
                </a:solidFill>
              </a:rPr>
              <a:t>Datenauswahl</a:t>
            </a:r>
            <a:endParaRPr lang="de-DE" altLang="de-DE" sz="14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2A4C49-CFD1-8546-BA26-35B741B3C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889" y="709825"/>
            <a:ext cx="4874222" cy="3209454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D7154A1-CE1E-5F4C-8987-B5DEFAE4EFEB}"/>
              </a:ext>
            </a:extLst>
          </p:cNvPr>
          <p:cNvSpPr txBox="1">
            <a:spLocks/>
          </p:cNvSpPr>
          <p:nvPr/>
        </p:nvSpPr>
        <p:spPr>
          <a:xfrm>
            <a:off x="1720736" y="4039986"/>
            <a:ext cx="5702530" cy="67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1600" dirty="0"/>
              <a:t> Gezielte Auswahl von beschäftigten Mitgliedern innerhalb des zugeordneten Betriebes.</a:t>
            </a:r>
          </a:p>
        </p:txBody>
      </p:sp>
    </p:spTree>
    <p:extLst>
      <p:ext uri="{BB962C8B-B14F-4D97-AF65-F5344CB8AC3E}">
        <p14:creationId xmlns:p14="http://schemas.microsoft.com/office/powerpoint/2010/main" val="343524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r>
              <a:rPr lang="de-AT" sz="1400" b="1" dirty="0">
                <a:solidFill>
                  <a:srgbClr val="FF0000"/>
                </a:solidFill>
              </a:rPr>
              <a:t>Betriebsdaten </a:t>
            </a:r>
            <a:r>
              <a:rPr lang="de-AT" sz="1400" b="1" dirty="0"/>
              <a:t>– Anzeige und Änderung</a:t>
            </a:r>
            <a:endParaRPr lang="de-DE" altLang="de-DE" sz="1400" b="1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D7154A1-CE1E-5F4C-8987-B5DEFAE4EFEB}"/>
              </a:ext>
            </a:extLst>
          </p:cNvPr>
          <p:cNvSpPr txBox="1">
            <a:spLocks/>
          </p:cNvSpPr>
          <p:nvPr/>
        </p:nvSpPr>
        <p:spPr>
          <a:xfrm>
            <a:off x="1371602" y="4039986"/>
            <a:ext cx="6400798" cy="67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1600" dirty="0"/>
              <a:t> Die geänderten Kontaktdaten stehen im Mitgliederevidenzsystem der Gewerkschaft sofort zur Verfügung.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8608B81-7CD2-6544-885E-CCC21007B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134" y="694059"/>
            <a:ext cx="4059731" cy="32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1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r>
              <a:rPr lang="de-AT" sz="1400" b="1" dirty="0">
                <a:solidFill>
                  <a:srgbClr val="FF0000"/>
                </a:solidFill>
              </a:rPr>
              <a:t>Beschäftigtendaten </a:t>
            </a:r>
            <a:r>
              <a:rPr lang="de-AT" sz="1400" b="1" dirty="0"/>
              <a:t>– Anzeige und Änderung</a:t>
            </a:r>
            <a:endParaRPr lang="de-DE" altLang="de-DE" sz="1400" b="1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D7154A1-CE1E-5F4C-8987-B5DEFAE4EFEB}"/>
              </a:ext>
            </a:extLst>
          </p:cNvPr>
          <p:cNvSpPr txBox="1">
            <a:spLocks/>
          </p:cNvSpPr>
          <p:nvPr/>
        </p:nvSpPr>
        <p:spPr>
          <a:xfrm>
            <a:off x="1271849" y="4039986"/>
            <a:ext cx="6600304" cy="67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1600" dirty="0"/>
              <a:t>Anzahl Angestellte und Arbeiter sollte immer aktuell gehalten werden, da dieser Bereich für Auswertungen von großer Bedeutung ist.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88530A-9224-8042-A175-08D2094F4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81" y="636544"/>
            <a:ext cx="3462038" cy="34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6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r>
              <a:rPr lang="de-AT" sz="1400" b="1" dirty="0">
                <a:solidFill>
                  <a:srgbClr val="FF0000"/>
                </a:solidFill>
              </a:rPr>
              <a:t>Mitgliedschaft neu anlegen</a:t>
            </a:r>
            <a:endParaRPr lang="de-DE" altLang="de-DE" sz="14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31B3B3-41A1-2A42-AB61-D36C9AF7A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87" y="895904"/>
            <a:ext cx="4929975" cy="3293734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D7154A1-CE1E-5F4C-8987-B5DEFAE4EFEB}"/>
              </a:ext>
            </a:extLst>
          </p:cNvPr>
          <p:cNvSpPr txBox="1">
            <a:spLocks/>
          </p:cNvSpPr>
          <p:nvPr/>
        </p:nvSpPr>
        <p:spPr>
          <a:xfrm>
            <a:off x="5887225" y="1128635"/>
            <a:ext cx="2701636" cy="2371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600" dirty="0"/>
              <a:t>Die Daten neuer Mitglieder können in PIF erfasst und an MVZV gesendet werden. </a:t>
            </a:r>
          </a:p>
          <a:p>
            <a:pPr marL="0" indent="0">
              <a:buNone/>
            </a:pPr>
            <a:r>
              <a:rPr lang="de-AT" sz="1600" dirty="0"/>
              <a:t>Die Mitgliederevidenz kann diese Daten unkompliziert überprüfen und endgültig speichern.</a:t>
            </a:r>
          </a:p>
        </p:txBody>
      </p:sp>
    </p:spTree>
    <p:extLst>
      <p:ext uri="{BB962C8B-B14F-4D97-AF65-F5344CB8AC3E}">
        <p14:creationId xmlns:p14="http://schemas.microsoft.com/office/powerpoint/2010/main" val="266888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r>
              <a:rPr lang="de-AT" sz="1400" b="1" dirty="0">
                <a:solidFill>
                  <a:srgbClr val="FF0000"/>
                </a:solidFill>
              </a:rPr>
              <a:t>PIF auf unserer Website</a:t>
            </a:r>
            <a:endParaRPr lang="de-DE" altLang="de-DE" sz="1400" b="1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D7154A1-CE1E-5F4C-8987-B5DEFAE4EFEB}"/>
              </a:ext>
            </a:extLst>
          </p:cNvPr>
          <p:cNvSpPr txBox="1">
            <a:spLocks/>
          </p:cNvSpPr>
          <p:nvPr/>
        </p:nvSpPr>
        <p:spPr>
          <a:xfrm>
            <a:off x="1911927" y="1095384"/>
            <a:ext cx="5486400" cy="333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600" b="1" dirty="0"/>
              <a:t>Folgende Infos zu PIF finden sich auf unserer Website: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1600" dirty="0"/>
              <a:t>Angebote für Betriebsräte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1600" dirty="0"/>
              <a:t>PIF Folder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1600" dirty="0"/>
              <a:t>Anforderungsformular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1600" dirty="0"/>
              <a:t>PowerPoint-Anleitung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1600" dirty="0"/>
              <a:t>PIF-Onlineschulung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sz="1600" dirty="0"/>
              <a:t>Direkt zu PIF</a:t>
            </a:r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r>
              <a:rPr lang="de-AT" sz="1600" dirty="0">
                <a:hlinkClick r:id="rId2"/>
              </a:rPr>
              <a:t>www.proge.at</a:t>
            </a:r>
            <a:endParaRPr lang="de-AT" sz="1600" dirty="0"/>
          </a:p>
          <a:p>
            <a:pPr marL="0" indent="0">
              <a:buNone/>
            </a:pPr>
            <a:r>
              <a:rPr lang="de-AT" sz="1600" dirty="0">
                <a:hlinkClick r:id="rId3"/>
              </a:rPr>
              <a:t>https://pif.proge.at/pif/gmtnservlet/loginmask</a:t>
            </a:r>
            <a:endParaRPr lang="de-AT" sz="1600" dirty="0"/>
          </a:p>
          <a:p>
            <a:pPr marL="0" indent="0">
              <a:buNone/>
            </a:pP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05824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pPr eaLnBrk="1" hangingPunct="1"/>
            <a:r>
              <a:rPr lang="de-AT" sz="1400" b="1" dirty="0">
                <a:solidFill>
                  <a:srgbClr val="FF0000"/>
                </a:solidFill>
              </a:rPr>
              <a:t>P</a:t>
            </a:r>
            <a:r>
              <a:rPr lang="de-AT" sz="1400" b="1" dirty="0"/>
              <a:t>RO-GE </a:t>
            </a:r>
            <a:r>
              <a:rPr lang="de-AT" sz="1400" b="1" dirty="0">
                <a:solidFill>
                  <a:srgbClr val="FF0000"/>
                </a:solidFill>
              </a:rPr>
              <a:t>I</a:t>
            </a:r>
            <a:r>
              <a:rPr lang="de-AT" sz="1400" b="1" dirty="0"/>
              <a:t>nformationssystem für </a:t>
            </a:r>
            <a:r>
              <a:rPr lang="de-AT" sz="1400" b="1" dirty="0" err="1">
                <a:solidFill>
                  <a:srgbClr val="FF0000"/>
                </a:solidFill>
              </a:rPr>
              <a:t>F</a:t>
            </a:r>
            <a:r>
              <a:rPr lang="de-AT" sz="1400" b="1" dirty="0" err="1"/>
              <a:t>unktionärInnen</a:t>
            </a:r>
            <a:endParaRPr lang="de-DE" altLang="de-DE" sz="1400" b="1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F5CECEF-F12E-A847-8FB6-A8E98766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589" y="773084"/>
            <a:ext cx="7510822" cy="3765665"/>
          </a:xfrm>
        </p:spPr>
        <p:txBody>
          <a:bodyPr>
            <a:noAutofit/>
          </a:bodyPr>
          <a:lstStyle/>
          <a:p>
            <a:endParaRPr lang="de-AT" sz="2000" b="0" dirty="0">
              <a:solidFill>
                <a:schemeClr val="tx1"/>
              </a:solidFill>
            </a:endParaRPr>
          </a:p>
          <a:p>
            <a:r>
              <a:rPr lang="de-AT" sz="2000" b="0" dirty="0">
                <a:solidFill>
                  <a:schemeClr val="tx1"/>
                </a:solidFill>
              </a:rPr>
              <a:t>Mit PIF kannst du die Mitgliederdaten für deinen Betrieb einfach und elektronisch selbst verwalten und aktuell halten.</a:t>
            </a:r>
            <a:br>
              <a:rPr lang="de-AT" sz="2000" b="0" dirty="0">
                <a:solidFill>
                  <a:schemeClr val="tx1"/>
                </a:solidFill>
              </a:rPr>
            </a:br>
            <a:r>
              <a:rPr lang="de-AT" sz="2000" b="0" dirty="0">
                <a:solidFill>
                  <a:schemeClr val="tx1"/>
                </a:solidFill>
              </a:rPr>
              <a:t> </a:t>
            </a:r>
          </a:p>
          <a:p>
            <a:r>
              <a:rPr lang="de-AT" sz="2000" b="0" dirty="0">
                <a:solidFill>
                  <a:schemeClr val="tx1"/>
                </a:solidFill>
              </a:rPr>
              <a:t>Aktuelle Mitgliedsdaten sind von entscheidender Bedeutung für die erfolgreiche Arbeit des Betriebsrates und der Gewerkschaft.</a:t>
            </a:r>
            <a:br>
              <a:rPr lang="de-AT" sz="2000" b="0" dirty="0">
                <a:solidFill>
                  <a:schemeClr val="tx1"/>
                </a:solidFill>
              </a:rPr>
            </a:br>
            <a:r>
              <a:rPr lang="de-AT" sz="2000" b="0" dirty="0">
                <a:solidFill>
                  <a:schemeClr val="tx1"/>
                </a:solidFill>
              </a:rPr>
              <a:t> </a:t>
            </a:r>
          </a:p>
          <a:p>
            <a:r>
              <a:rPr lang="de-AT" sz="2000" b="0" dirty="0">
                <a:solidFill>
                  <a:schemeClr val="tx1"/>
                </a:solidFill>
              </a:rPr>
              <a:t>Du kannst mit PIF viele Vorteile für deine Arbeit nutzen.</a:t>
            </a:r>
            <a:br>
              <a:rPr lang="de-AT" sz="2000" b="0" dirty="0">
                <a:solidFill>
                  <a:schemeClr val="tx1"/>
                </a:solidFill>
              </a:rPr>
            </a:br>
            <a:endParaRPr lang="de-AT" sz="2000" b="0" dirty="0">
              <a:solidFill>
                <a:schemeClr val="tx1"/>
              </a:solidFill>
            </a:endParaRP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pPr eaLnBrk="1" hangingPunct="1"/>
            <a:r>
              <a:rPr lang="de-AT" sz="1400" b="1" dirty="0">
                <a:solidFill>
                  <a:srgbClr val="FF0000"/>
                </a:solidFill>
              </a:rPr>
              <a:t>P</a:t>
            </a:r>
            <a:r>
              <a:rPr lang="de-AT" sz="1400" b="1" dirty="0"/>
              <a:t>RO-GE </a:t>
            </a:r>
            <a:r>
              <a:rPr lang="de-AT" sz="1400" b="1" dirty="0">
                <a:solidFill>
                  <a:srgbClr val="FF0000"/>
                </a:solidFill>
              </a:rPr>
              <a:t>I</a:t>
            </a:r>
            <a:r>
              <a:rPr lang="de-AT" sz="1400" b="1" dirty="0"/>
              <a:t>nformationssystem für </a:t>
            </a:r>
            <a:r>
              <a:rPr lang="de-AT" sz="1400" b="1" dirty="0" err="1">
                <a:solidFill>
                  <a:srgbClr val="FF0000"/>
                </a:solidFill>
              </a:rPr>
              <a:t>F</a:t>
            </a:r>
            <a:r>
              <a:rPr lang="de-AT" sz="1400" b="1" dirty="0" err="1"/>
              <a:t>unktionärInnen</a:t>
            </a:r>
            <a:endParaRPr lang="de-DE" altLang="de-DE" sz="1400" b="1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F5CECEF-F12E-A847-8FB6-A8E98766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589" y="773084"/>
            <a:ext cx="7510822" cy="3765665"/>
          </a:xfrm>
        </p:spPr>
        <p:txBody>
          <a:bodyPr>
            <a:noAutofit/>
          </a:bodyPr>
          <a:lstStyle/>
          <a:p>
            <a:endParaRPr lang="de-AT" sz="2000" b="0" dirty="0">
              <a:solidFill>
                <a:schemeClr val="tx1"/>
              </a:solidFill>
            </a:endParaRPr>
          </a:p>
          <a:p>
            <a:r>
              <a:rPr lang="de-AT" sz="2000" dirty="0"/>
              <a:t>Abrufen von aktuellen Daten der Mitglieder in deinem Betrieb </a:t>
            </a:r>
            <a:br>
              <a:rPr lang="de-AT" sz="2000" dirty="0"/>
            </a:br>
            <a:endParaRPr lang="de-AT" sz="2000" dirty="0"/>
          </a:p>
          <a:p>
            <a:r>
              <a:rPr lang="de-AT" sz="2000" dirty="0"/>
              <a:t>Selektion der Mitgliedsdaten nach bestimmten Kriterien wie z.B. Geburtstag</a:t>
            </a:r>
            <a:br>
              <a:rPr lang="de-AT" sz="2000" dirty="0"/>
            </a:br>
            <a:endParaRPr lang="de-AT" sz="2000" dirty="0"/>
          </a:p>
          <a:p>
            <a:r>
              <a:rPr lang="de-AT" sz="2000" dirty="0"/>
              <a:t>Vorausgefüllte Formulare erstellen, z.B. PVA-Anmeldung, Unfallanzeige, SEPA-Lastschrift-Mandat</a:t>
            </a:r>
            <a:br>
              <a:rPr lang="de-AT" sz="2000" b="0" dirty="0">
                <a:solidFill>
                  <a:schemeClr val="tx1"/>
                </a:solidFill>
              </a:rPr>
            </a:br>
            <a:endParaRPr lang="de-AT" sz="2000" b="0" dirty="0">
              <a:solidFill>
                <a:schemeClr val="tx1"/>
              </a:solidFill>
            </a:endParaRPr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7056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pPr eaLnBrk="1" hangingPunct="1"/>
            <a:r>
              <a:rPr lang="de-AT" sz="1400" b="1" dirty="0">
                <a:solidFill>
                  <a:srgbClr val="FF0000"/>
                </a:solidFill>
              </a:rPr>
              <a:t>P</a:t>
            </a:r>
            <a:r>
              <a:rPr lang="de-AT" sz="1400" b="1" dirty="0"/>
              <a:t>RO-GE </a:t>
            </a:r>
            <a:r>
              <a:rPr lang="de-AT" sz="1400" b="1" dirty="0">
                <a:solidFill>
                  <a:srgbClr val="FF0000"/>
                </a:solidFill>
              </a:rPr>
              <a:t>I</a:t>
            </a:r>
            <a:r>
              <a:rPr lang="de-AT" sz="1400" b="1" dirty="0"/>
              <a:t>nformationssystem für </a:t>
            </a:r>
            <a:r>
              <a:rPr lang="de-AT" sz="1400" b="1" dirty="0" err="1">
                <a:solidFill>
                  <a:srgbClr val="FF0000"/>
                </a:solidFill>
              </a:rPr>
              <a:t>F</a:t>
            </a:r>
            <a:r>
              <a:rPr lang="de-AT" sz="1400" b="1" dirty="0" err="1"/>
              <a:t>unktionärInnen</a:t>
            </a:r>
            <a:endParaRPr lang="de-DE" altLang="de-DE" sz="1400" b="1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F5CECEF-F12E-A847-8FB6-A8E98766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589" y="773084"/>
            <a:ext cx="7969964" cy="3765665"/>
          </a:xfrm>
        </p:spPr>
        <p:txBody>
          <a:bodyPr>
            <a:noAutofit/>
          </a:bodyPr>
          <a:lstStyle/>
          <a:p>
            <a:r>
              <a:rPr lang="de-AT" sz="2000" dirty="0"/>
              <a:t>Exportieren von Suchergebnissen in Excel-Dateien</a:t>
            </a:r>
            <a:br>
              <a:rPr lang="de-AT" sz="2000" dirty="0"/>
            </a:br>
            <a:endParaRPr lang="de-AT" sz="2000" dirty="0"/>
          </a:p>
          <a:p>
            <a:r>
              <a:rPr lang="de-AT" sz="2000" dirty="0"/>
              <a:t>Einfache Weiterleitung von Informationen an deine Mitgliederevidenz</a:t>
            </a:r>
            <a:br>
              <a:rPr lang="de-AT" sz="2000" dirty="0"/>
            </a:br>
            <a:endParaRPr lang="de-AT" sz="2000" dirty="0"/>
          </a:p>
          <a:p>
            <a:r>
              <a:rPr lang="de-AT" sz="2000" dirty="0"/>
              <a:t>Wer kann PIF nutzen?</a:t>
            </a:r>
            <a:br>
              <a:rPr lang="de-AT" sz="2000" dirty="0"/>
            </a:br>
            <a:r>
              <a:rPr lang="de-AT" sz="2000" dirty="0"/>
              <a:t>Ein Zugang kann für Betriebe mit mehr als 20 PRO-GE Mitgliedern angefordert werden. Die Berechtigung bezieht sich auf eine Person und nicht auf die Betriebsratskörperschaft. Du findest das Anforderungsformular auf der Homepage der PRO-GE unter Service / Angebote für BR / Detail</a:t>
            </a:r>
            <a:endParaRPr lang="de-AT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9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r>
              <a:rPr lang="de-AT" sz="1400" b="1" dirty="0">
                <a:solidFill>
                  <a:srgbClr val="FF0000"/>
                </a:solidFill>
              </a:rPr>
              <a:t>Login</a:t>
            </a:r>
            <a:endParaRPr lang="de-DE" altLang="de-DE" sz="1400" b="1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F5CECEF-F12E-A847-8FB6-A8E98766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18" y="688497"/>
            <a:ext cx="7969964" cy="922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AT" sz="2000" dirty="0"/>
              <a:t>https://</a:t>
            </a:r>
            <a:r>
              <a:rPr lang="de-AT" sz="2000" dirty="0" err="1"/>
              <a:t>pif.proge.at</a:t>
            </a:r>
            <a:endParaRPr lang="de-AT" sz="2000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1B8FD32-A1C5-4A48-A739-0C0AB8151400}"/>
              </a:ext>
            </a:extLst>
          </p:cNvPr>
          <p:cNvSpPr txBox="1">
            <a:spLocks/>
          </p:cNvSpPr>
          <p:nvPr/>
        </p:nvSpPr>
        <p:spPr>
          <a:xfrm>
            <a:off x="774055" y="4039986"/>
            <a:ext cx="7595891" cy="498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de-AT" sz="1600" dirty="0"/>
              <a:t>Überall wo Internet verfügbar ist, kann auch PIF gestartet werden.</a:t>
            </a:r>
          </a:p>
        </p:txBody>
      </p:sp>
      <p:pic>
        <p:nvPicPr>
          <p:cNvPr id="7" name="Grafik 10">
            <a:extLst>
              <a:ext uri="{FF2B5EF4-FFF2-40B4-BE49-F238E27FC236}">
                <a16:creationId xmlns:a16="http://schemas.microsoft.com/office/drawing/2014/main" id="{9D57C348-E4C6-E342-B2EA-7611648E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90" y="1210737"/>
            <a:ext cx="4586288" cy="270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77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r>
              <a:rPr lang="de-AT" sz="1400" b="1" dirty="0">
                <a:solidFill>
                  <a:srgbClr val="FF0000"/>
                </a:solidFill>
              </a:rPr>
              <a:t>Personensuche</a:t>
            </a:r>
            <a:endParaRPr lang="de-DE" altLang="de-DE" sz="1400" b="1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1B8FD32-A1C5-4A48-A739-0C0AB8151400}"/>
              </a:ext>
            </a:extLst>
          </p:cNvPr>
          <p:cNvSpPr txBox="1">
            <a:spLocks/>
          </p:cNvSpPr>
          <p:nvPr/>
        </p:nvSpPr>
        <p:spPr>
          <a:xfrm>
            <a:off x="6590148" y="2645234"/>
            <a:ext cx="1996900" cy="1777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600" dirty="0"/>
              <a:t>Mit der Personensuche sind Mitglieder des zugeordneten Betriebes schnell aufrufbar.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618305-E59B-944A-ACBB-FF3C700E4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852" y="828696"/>
            <a:ext cx="4036295" cy="3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1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r>
              <a:rPr lang="de-AT" sz="1400" b="1" dirty="0">
                <a:solidFill>
                  <a:srgbClr val="FF0000"/>
                </a:solidFill>
              </a:rPr>
              <a:t>Personendaten – Anzeige und Änderung</a:t>
            </a:r>
            <a:endParaRPr lang="de-DE" altLang="de-DE" sz="1400" b="1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1B8FD32-A1C5-4A48-A739-0C0AB8151400}"/>
              </a:ext>
            </a:extLst>
          </p:cNvPr>
          <p:cNvSpPr txBox="1">
            <a:spLocks/>
          </p:cNvSpPr>
          <p:nvPr/>
        </p:nvSpPr>
        <p:spPr>
          <a:xfrm>
            <a:off x="774054" y="3938011"/>
            <a:ext cx="7595891" cy="498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1600" dirty="0"/>
              <a:t>Personen- und Kontaktdaten können geändert werden und sind sofort im Mitglieder-Evidenzsystem der Gewerkschaften aktualisiert.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8A5250D-9127-064E-9830-955B32FDE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81" y="629920"/>
            <a:ext cx="5354238" cy="31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2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r>
              <a:rPr lang="de-AT" sz="1400" b="1" dirty="0">
                <a:solidFill>
                  <a:srgbClr val="FF0000"/>
                </a:solidFill>
              </a:rPr>
              <a:t>Beschäftigungsdaten</a:t>
            </a:r>
            <a:endParaRPr lang="de-DE" altLang="de-DE" sz="1400" b="1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1B8FD32-A1C5-4A48-A739-0C0AB8151400}"/>
              </a:ext>
            </a:extLst>
          </p:cNvPr>
          <p:cNvSpPr txBox="1">
            <a:spLocks/>
          </p:cNvSpPr>
          <p:nvPr/>
        </p:nvSpPr>
        <p:spPr>
          <a:xfrm>
            <a:off x="5856319" y="3028944"/>
            <a:ext cx="2839180" cy="1271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600" dirty="0"/>
              <a:t>Direkte Änderung der Beschäftigungsdaten mit Auswahlmöglichkeit der Eingabewerte.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1F8647-331F-9740-8115-EF2FB7D69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11" y="3028944"/>
            <a:ext cx="4100617" cy="920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3E43D0-DD05-2C49-A968-75BDCD86D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803" y="3637098"/>
            <a:ext cx="1643821" cy="13273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5763D41-2E06-2F48-B78F-8A8D113B8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090" y="729697"/>
            <a:ext cx="540781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D98F2E3D-0431-D54E-A7E8-F31088C1F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9017"/>
            <a:ext cx="7886700" cy="450903"/>
          </a:xfrm>
        </p:spPr>
        <p:txBody>
          <a:bodyPr>
            <a:normAutofit/>
          </a:bodyPr>
          <a:lstStyle/>
          <a:p>
            <a:r>
              <a:rPr lang="de-AT" sz="1400" b="1" dirty="0">
                <a:solidFill>
                  <a:srgbClr val="FF0000"/>
                </a:solidFill>
              </a:rPr>
              <a:t>Druck der wichtigsten Mitgliedsdaten</a:t>
            </a:r>
            <a:endParaRPr lang="de-DE" altLang="de-DE" sz="14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868D89A-F0F9-D148-B07A-4485AAEB6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6872" y="740126"/>
            <a:ext cx="5353235" cy="7273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8C117AD-4C14-CA4D-8E9E-E9E140DD4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265" y="1380182"/>
            <a:ext cx="2463235" cy="3623602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1B8FD32-A1C5-4A48-A739-0C0AB8151400}"/>
              </a:ext>
            </a:extLst>
          </p:cNvPr>
          <p:cNvSpPr txBox="1">
            <a:spLocks/>
          </p:cNvSpPr>
          <p:nvPr/>
        </p:nvSpPr>
        <p:spPr>
          <a:xfrm>
            <a:off x="4156363" y="652876"/>
            <a:ext cx="4547062" cy="727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600" dirty="0"/>
              <a:t>Mit dem Druckersymbol werden die wichtigsten Daten der Person gedruckt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EE56A67-F472-FF4F-89F5-C541AECE1658}"/>
              </a:ext>
            </a:extLst>
          </p:cNvPr>
          <p:cNvSpPr txBox="1">
            <a:spLocks/>
          </p:cNvSpPr>
          <p:nvPr/>
        </p:nvSpPr>
        <p:spPr>
          <a:xfrm>
            <a:off x="1160226" y="1779629"/>
            <a:ext cx="3649286" cy="3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AT" sz="1600" dirty="0"/>
              <a:t>Personendaten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EC86B3-55ED-D042-B45B-962167617D7A}"/>
              </a:ext>
            </a:extLst>
          </p:cNvPr>
          <p:cNvSpPr txBox="1">
            <a:spLocks/>
          </p:cNvSpPr>
          <p:nvPr/>
        </p:nvSpPr>
        <p:spPr>
          <a:xfrm>
            <a:off x="1160226" y="2948324"/>
            <a:ext cx="3649286" cy="3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AT" sz="1600" dirty="0"/>
              <a:t>PRO-GE-Mitgliedsdaten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C547B98C-CF8F-D941-B9CD-1C0CC29422F1}"/>
              </a:ext>
            </a:extLst>
          </p:cNvPr>
          <p:cNvSpPr txBox="1">
            <a:spLocks/>
          </p:cNvSpPr>
          <p:nvPr/>
        </p:nvSpPr>
        <p:spPr>
          <a:xfrm>
            <a:off x="1160226" y="3631092"/>
            <a:ext cx="3649286" cy="3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AT" sz="1600" dirty="0"/>
              <a:t>Mitgliedsbeitragsdaten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70FC0E7F-022A-7844-B071-87177DF2C933}"/>
              </a:ext>
            </a:extLst>
          </p:cNvPr>
          <p:cNvSpPr txBox="1">
            <a:spLocks/>
          </p:cNvSpPr>
          <p:nvPr/>
        </p:nvSpPr>
        <p:spPr>
          <a:xfrm>
            <a:off x="1160226" y="4255487"/>
            <a:ext cx="3649286" cy="370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AT" sz="1600" dirty="0"/>
              <a:t>Beschäftigungsdaten</a:t>
            </a:r>
          </a:p>
        </p:txBody>
      </p:sp>
    </p:spTree>
    <p:extLst>
      <p:ext uri="{BB962C8B-B14F-4D97-AF65-F5344CB8AC3E}">
        <p14:creationId xmlns:p14="http://schemas.microsoft.com/office/powerpoint/2010/main" val="368811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671A178B-8DD1-0045-B19A-1E23ED39470B}" vid="{C6D6508A-24AD-0E44-BD6E-C7D91292B8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0</TotalTime>
  <Words>398</Words>
  <Application>Microsoft Macintosh PowerPoint</Application>
  <PresentationFormat>Bildschirmpräsentation (16:9)</PresentationFormat>
  <Paragraphs>60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Arial</vt:lpstr>
      <vt:lpstr>Office-Design</vt:lpstr>
      <vt:lpstr>PowerPoint-Präsentation</vt:lpstr>
      <vt:lpstr>PRO-GE Informationssystem für FunktionärInnen</vt:lpstr>
      <vt:lpstr>PRO-GE Informationssystem für FunktionärInnen</vt:lpstr>
      <vt:lpstr>PRO-GE Informationssystem für FunktionärInnen</vt:lpstr>
      <vt:lpstr>Login</vt:lpstr>
      <vt:lpstr>Personensuche</vt:lpstr>
      <vt:lpstr>Personendaten – Anzeige und Änderung</vt:lpstr>
      <vt:lpstr>Beschäftigungsdaten</vt:lpstr>
      <vt:lpstr>Druck der wichtigsten Mitgliedsdaten</vt:lpstr>
      <vt:lpstr>Übersicht der wichtigsten Mitgliedsdaten</vt:lpstr>
      <vt:lpstr>Druckvorlagen</vt:lpstr>
      <vt:lpstr>Kommunikation</vt:lpstr>
      <vt:lpstr>Datenauswahl</vt:lpstr>
      <vt:lpstr>Betriebsdaten – Anzeige und Änderung</vt:lpstr>
      <vt:lpstr>Beschäftigtendaten – Anzeige und Änderung</vt:lpstr>
      <vt:lpstr>Mitgliedschaft neu anlegen</vt:lpstr>
      <vt:lpstr>PIF auf unserer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Menger Nikolaus</dc:creator>
  <cp:lastModifiedBy>Menger Nikolaus</cp:lastModifiedBy>
  <cp:revision>3</cp:revision>
  <dcterms:created xsi:type="dcterms:W3CDTF">2021-11-12T12:13:46Z</dcterms:created>
  <dcterms:modified xsi:type="dcterms:W3CDTF">2021-11-12T13:58:13Z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